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2" r:id="rId3"/>
    <p:sldId id="274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73" r:id="rId12"/>
    <p:sldId id="270" r:id="rId13"/>
    <p:sldId id="260" r:id="rId14"/>
    <p:sldId id="261" r:id="rId15"/>
    <p:sldId id="269" r:id="rId16"/>
    <p:sldId id="263" r:id="rId17"/>
    <p:sldId id="264" r:id="rId18"/>
    <p:sldId id="265" r:id="rId19"/>
    <p:sldId id="266" r:id="rId20"/>
    <p:sldId id="267" r:id="rId21"/>
    <p:sldId id="272" r:id="rId22"/>
    <p:sldId id="268" r:id="rId23"/>
    <p:sldId id="276" r:id="rId24"/>
    <p:sldId id="271" r:id="rId25"/>
    <p:sldId id="284" r:id="rId26"/>
    <p:sldId id="285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54" autoAdjust="0"/>
    <p:restoredTop sz="94669" autoAdjust="0"/>
  </p:normalViewPr>
  <p:slideViewPr>
    <p:cSldViewPr>
      <p:cViewPr varScale="1">
        <p:scale>
          <a:sx n="66" d="100"/>
          <a:sy n="66" d="100"/>
        </p:scale>
        <p:origin x="16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30000">
    <p:push dir="u"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48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2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2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lkunovo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olkunovo.ru/bronirovanie/" TargetMode="External"/><Relationship Id="rId4" Type="http://schemas.openxmlformats.org/officeDocument/2006/relationships/hyperlink" Target="mailto:salekolkunovo@yandex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web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293096"/>
            <a:ext cx="7992887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Парк-отель Колкуново</a:t>
            </a:r>
            <a:br>
              <a:rPr lang="ru-RU" sz="3600" dirty="0"/>
            </a:br>
            <a:r>
              <a:rPr lang="ru-RU" sz="2000" dirty="0"/>
              <a:t>на берегу залива среди берез</a:t>
            </a:r>
            <a:br>
              <a:rPr lang="ru-RU" sz="36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16633"/>
            <a:ext cx="7632848" cy="4176464"/>
          </a:xfrm>
        </p:spPr>
      </p:pic>
      <p:pic>
        <p:nvPicPr>
          <p:cNvPr id="8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450" y="345430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791580" y="5305937"/>
            <a:ext cx="75608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Добро пожаловать в Тверскую область!</a:t>
            </a:r>
          </a:p>
          <a:p>
            <a:pPr algn="ctr"/>
            <a:r>
              <a:rPr lang="ru-RU" dirty="0"/>
              <a:t>На Волге и в заливе можно рыбачить, кататься на лодке. Здесь цветут кувшинки и водятся цапли. Есть множество развлечений и очень живописные места.</a:t>
            </a:r>
            <a:endParaRPr lang="ru-RU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7403358"/>
      </p:ext>
    </p:extLst>
  </p:cSld>
  <p:clrMapOvr>
    <a:masterClrMapping/>
  </p:clrMapOvr>
  <p:transition spd="slow" advClick="0" advTm="6357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72" y="1190778"/>
            <a:ext cx="3122068" cy="397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952" y="2635142"/>
            <a:ext cx="6486168" cy="6755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Номер стандарт, для 2 гостей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3277540" y="2993337"/>
            <a:ext cx="6146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5222B"/>
                </a:solidFill>
                <a:latin typeface="Montserrat" panose="00000500000000000000" pitchFamily="2" charset="-52"/>
              </a:rPr>
              <a:t>О</a:t>
            </a:r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днокомнатный номер на первой береговой линии. В номере одна двуспальная или две односпальные кровати, телевизор, мини-холодильник, ванная комната с душевой кабиной, косметика для душа, фен, тапочки.</a:t>
            </a:r>
            <a:endParaRPr lang="ru-RU" sz="1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F5DD6-A37D-EE12-BA9D-048F14BCA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249" y="1595836"/>
            <a:ext cx="1729617" cy="115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D2B3F-BECA-318B-563D-5771A58B4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310" y="1579173"/>
            <a:ext cx="1772478" cy="118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B426E7-1725-DF02-F83A-173B62B42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792" y="3722587"/>
            <a:ext cx="1988271" cy="132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917996-80E1-942D-E1AA-D6732C8B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9052" y="3753470"/>
            <a:ext cx="1988271" cy="132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B613E8-0971-B8E8-E69D-BE69C7C0F2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1348" y="3686478"/>
            <a:ext cx="1988271" cy="132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B7FA8B-FD16-7009-F179-E47A5012A33B}"/>
              </a:ext>
            </a:extLst>
          </p:cNvPr>
          <p:cNvSpPr txBox="1">
            <a:spLocks/>
          </p:cNvSpPr>
          <p:nvPr/>
        </p:nvSpPr>
        <p:spPr>
          <a:xfrm>
            <a:off x="2933078" y="4994870"/>
            <a:ext cx="6306045" cy="5263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Номер 2х комнатный, для 2 гостей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A90B3-8B3C-1FA2-29E9-A37FD4637E7D}"/>
              </a:ext>
            </a:extLst>
          </p:cNvPr>
          <p:cNvSpPr txBox="1"/>
          <p:nvPr/>
        </p:nvSpPr>
        <p:spPr>
          <a:xfrm>
            <a:off x="596171" y="5297890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ЭКОНОМ КЛАСС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27AE12-2891-16B1-74FC-668EC1E974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833" y="1553168"/>
            <a:ext cx="1772477" cy="118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6F70E4C-08F4-A5D2-A2AE-75199C62E740}"/>
              </a:ext>
            </a:extLst>
          </p:cNvPr>
          <p:cNvSpPr txBox="1">
            <a:spLocks/>
          </p:cNvSpPr>
          <p:nvPr/>
        </p:nvSpPr>
        <p:spPr>
          <a:xfrm>
            <a:off x="-1560554" y="744395"/>
            <a:ext cx="6486168" cy="67552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Мини отель ТЕРЕМ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FE6DB-5409-D69D-6B34-E6B5FF510AEA}"/>
              </a:ext>
            </a:extLst>
          </p:cNvPr>
          <p:cNvSpPr txBox="1"/>
          <p:nvPr/>
        </p:nvSpPr>
        <p:spPr>
          <a:xfrm>
            <a:off x="3093023" y="5464290"/>
            <a:ext cx="6146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Номер на 3-м этаже мини-отеля Терем, на берегу залива. Двухкомнатный двухместный номер площадью 35 кв. м с видом на реку или пруд. В гостиной есть спутниковое ТВ, диван, кондиционер, выход на балкон. В спальне одна двуспальная кровать 160*200. Ванная комната с душевой кабиной, банными принадлежностями, косметикой для душа, феном.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317905625"/>
      </p:ext>
    </p:extLst>
  </p:cSld>
  <p:clrMapOvr>
    <a:masterClrMapping/>
  </p:clrMapOvr>
  <p:transition spd="slow" advClick="0" advTm="7236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89518"/>
            <a:ext cx="4257475" cy="319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221089"/>
            <a:ext cx="7344816" cy="10081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Прекрасные пейзажи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Google Shape;159;p2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7" y="924567"/>
            <a:ext cx="2345269" cy="1561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Google Shape;159;p22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7" y="2538137"/>
            <a:ext cx="2280181" cy="154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1547664" y="541602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Пешие прогулки по живописным местам </a:t>
            </a:r>
          </a:p>
          <a:p>
            <a:pPr algn="r"/>
            <a:r>
              <a:rPr lang="ru-RU" dirty="0"/>
              <a:t> Палки для скандинавской ходьбы  арендуйте на </a:t>
            </a:r>
            <a:r>
              <a:rPr lang="ru-RU" dirty="0" err="1"/>
              <a:t>ресепшен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066612"/>
      </p:ext>
    </p:extLst>
  </p:cSld>
  <p:clrMapOvr>
    <a:masterClrMapping/>
  </p:clrMapOvr>
  <p:transition spd="slow" advClick="0" advTm="3766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9;p22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65697" y="2725245"/>
            <a:ext cx="1738101" cy="140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539552" y="5416024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ym typeface="Wingdings" panose="05000000000000000000" pitchFamily="2" charset="2"/>
              </a:rPr>
              <a:t>Внимание у вас могут быть колючие соседи- ежики наши частые гости  На территории обитают олени и лебеди. Леопард, павлины, белки живут в зооуголке </a:t>
            </a:r>
          </a:p>
        </p:txBody>
      </p:sp>
      <p:pic>
        <p:nvPicPr>
          <p:cNvPr id="8" name="Picture 4" descr="https://avatars.mds.yandex.net/get-pdb/931389/40f9606f-7f08-4e44-a3b0-f8909f6c44b8/s120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41383" y="658373"/>
            <a:ext cx="2514343" cy="188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221089"/>
            <a:ext cx="8208912" cy="10081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Живая природа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926598"/>
            <a:ext cx="3572054" cy="402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" name="Google Shape;159;p22">
            <a:extLst>
              <a:ext uri="{FF2B5EF4-FFF2-40B4-BE49-F238E27FC236}">
                <a16:creationId xmlns:a16="http://schemas.microsoft.com/office/drawing/2014/main" id="{2F7C0310-CEB0-12BC-47A7-5F821A73403C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2808" y="2546175"/>
            <a:ext cx="1450726" cy="173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Google Shape;159;p22">
            <a:extLst>
              <a:ext uri="{FF2B5EF4-FFF2-40B4-BE49-F238E27FC236}">
                <a16:creationId xmlns:a16="http://schemas.microsoft.com/office/drawing/2014/main" id="{4D54BA23-018C-6370-92F7-EF7FBDC14685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057" y="2649832"/>
            <a:ext cx="1327990" cy="169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67836487"/>
      </p:ext>
    </p:extLst>
  </p:cSld>
  <p:clrMapOvr>
    <a:masterClrMapping/>
  </p:clrMapOvr>
  <p:transition spd="slow" advClick="0" advTm="3983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8" y="1052736"/>
            <a:ext cx="4416491" cy="331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581128"/>
            <a:ext cx="6048672" cy="10801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Рыбалка на Волге</a:t>
            </a:r>
            <a:br>
              <a:rPr lang="ru-RU" dirty="0"/>
            </a:br>
            <a:endParaRPr lang="ru-RU" dirty="0"/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Google Shape;159;p2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52735"/>
            <a:ext cx="2448272" cy="150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Google Shape;159;p22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08919"/>
            <a:ext cx="237626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1561254" y="5416024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  <a:p>
            <a:pPr algn="ctr"/>
            <a:r>
              <a:rPr lang="ru-RU" dirty="0"/>
              <a:t>Снасти в аренду, лодки и катера для рыбалки. Егерское сопровождение. Зарыбленный пруд</a:t>
            </a:r>
          </a:p>
          <a:p>
            <a:pPr algn="r"/>
            <a:endParaRPr lang="ru-RU" dirty="0"/>
          </a:p>
          <a:p>
            <a:pPr algn="ctr"/>
            <a:r>
              <a:rPr lang="ru-RU" dirty="0"/>
              <a:t>Ни хвоста, ни чешуи </a:t>
            </a:r>
            <a:r>
              <a:rPr lang="ru-RU" dirty="0">
                <a:sym typeface="Wingdings" panose="05000000000000000000" pitchFamily="2" charset="2"/>
              </a:rPr>
              <a:t>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761974"/>
      </p:ext>
    </p:extLst>
  </p:cSld>
  <p:clrMapOvr>
    <a:masterClrMapping/>
  </p:clrMapOvr>
  <p:transition spd="slow" advClick="0" advTm="405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" y="764704"/>
            <a:ext cx="4630931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890641"/>
            <a:ext cx="6048672" cy="133856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Лодки, катера Водные прогулки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344" y="782280"/>
            <a:ext cx="4201144" cy="303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55576" y="580526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Лодка весельная для рыбалки и прогулок, катамараны и </a:t>
            </a:r>
            <a:r>
              <a:rPr lang="ru-RU" dirty="0" err="1"/>
              <a:t>сапборды</a:t>
            </a:r>
            <a:r>
              <a:rPr lang="ru-RU" dirty="0"/>
              <a:t>. Моторные лодки 10л.с и катера с мощными моторами 150л.с.</a:t>
            </a:r>
          </a:p>
          <a:p>
            <a:pPr algn="ctr"/>
            <a:r>
              <a:rPr lang="ru-RU" dirty="0"/>
              <a:t> Банкетный катер на 8чел. Прогулки по Волге, заливу, в Калязин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905302"/>
      </p:ext>
    </p:extLst>
  </p:cSld>
  <p:clrMapOvr>
    <a:masterClrMapping/>
  </p:clrMapOvr>
  <p:transition spd="slow" advClick="0" advTm="4634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07" y="410951"/>
            <a:ext cx="3618401" cy="452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221089"/>
            <a:ext cx="6048672" cy="10081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Лошади и пони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Google Shape;159;p2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436096" y="548680"/>
            <a:ext cx="2345269" cy="156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Google Shape;159;p22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2326952"/>
            <a:ext cx="2345269" cy="156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775607" y="5416024"/>
            <a:ext cx="790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Приглашаем на конные прогулки. Живописные маршруты </a:t>
            </a:r>
          </a:p>
          <a:p>
            <a:pPr algn="ctr"/>
            <a:r>
              <a:rPr lang="ru-RU" dirty="0"/>
              <a:t>Отдых! Эмоции! Прогулки верхом в лес и поле. Тренировки по конкуру</a:t>
            </a:r>
            <a:br>
              <a:rPr lang="ru-RU" dirty="0"/>
            </a:br>
            <a:endParaRPr lang="ru-RU" dirty="0"/>
          </a:p>
          <a:p>
            <a:pPr algn="ctr"/>
            <a:r>
              <a:rPr lang="ru-RU" dirty="0"/>
              <a:t>Для </a:t>
            </a:r>
            <a:r>
              <a:rPr lang="ru-RU" dirty="0" err="1"/>
              <a:t>коневладельцев</a:t>
            </a:r>
            <a:r>
              <a:rPr lang="ru-RU" dirty="0"/>
              <a:t>: Предлагаются денники в аренду </a:t>
            </a:r>
          </a:p>
        </p:txBody>
      </p:sp>
    </p:spTree>
    <p:extLst>
      <p:ext uri="{BB962C8B-B14F-4D97-AF65-F5344CB8AC3E}">
        <p14:creationId xmlns:p14="http://schemas.microsoft.com/office/powerpoint/2010/main" val="2368478287"/>
      </p:ext>
    </p:extLst>
  </p:cSld>
  <p:clrMapOvr>
    <a:masterClrMapping/>
  </p:clrMapOvr>
  <p:transition spd="slow" advClick="0" advTm="3679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3" y="980729"/>
            <a:ext cx="4881448" cy="338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845" y="4221089"/>
            <a:ext cx="8228643" cy="10081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Велопрогулки и прогулки по лесу на болотоходе 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Google Shape;159;p2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395444" y="1429135"/>
            <a:ext cx="3312368" cy="2510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47813" y="5416024"/>
            <a:ext cx="8228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Велики и ощущения полета, детства, ветер в лицо</a:t>
            </a:r>
          </a:p>
          <a:p>
            <a:pPr algn="ctr"/>
            <a:r>
              <a:rPr lang="ru-RU" dirty="0"/>
              <a:t>или экстремальные поездки в лес на болотоходе? Выбирайте сами!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742520"/>
      </p:ext>
    </p:extLst>
  </p:cSld>
  <p:clrMapOvr>
    <a:masterClrMapping/>
  </p:clrMapOvr>
  <p:transition spd="slow" advClick="0" advTm="4243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9;p22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083" y="716683"/>
            <a:ext cx="2272273" cy="170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Google Shape;159;p22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057" y="2609850"/>
            <a:ext cx="2244326" cy="168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052736"/>
            <a:ext cx="4633330" cy="3091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69160"/>
            <a:ext cx="8784976" cy="93610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Пляж и развлечения на воде 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775607" y="5877272"/>
            <a:ext cx="811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Песчаный вход в воду. Шезлонги. </a:t>
            </a:r>
          </a:p>
          <a:p>
            <a:pPr algn="ctr"/>
            <a:r>
              <a:rPr lang="ru-RU" dirty="0"/>
              <a:t>Катамараны. </a:t>
            </a:r>
            <a:r>
              <a:rPr lang="ru-RU" dirty="0" err="1"/>
              <a:t>Сапборды</a:t>
            </a:r>
            <a:r>
              <a:rPr lang="ru-RU" dirty="0"/>
              <a:t>. Водные лыжи за катером </a:t>
            </a:r>
          </a:p>
        </p:txBody>
      </p:sp>
    </p:spTree>
    <p:extLst>
      <p:ext uri="{BB962C8B-B14F-4D97-AF65-F5344CB8AC3E}">
        <p14:creationId xmlns:p14="http://schemas.microsoft.com/office/powerpoint/2010/main" val="2625179938"/>
      </p:ext>
    </p:extLst>
  </p:cSld>
  <p:clrMapOvr>
    <a:masterClrMapping/>
  </p:clrMapOvr>
  <p:transition spd="slow" advClick="0" advTm="3863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409">
            <a:off x="1212878" y="5894981"/>
            <a:ext cx="1567308" cy="75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07" y="1223944"/>
            <a:ext cx="42062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221089"/>
            <a:ext cx="6048672" cy="10081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Спорт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395536" y="5416023"/>
            <a:ext cx="831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Спортивные площадки. Тир. Пейнтбол.</a:t>
            </a:r>
          </a:p>
          <a:p>
            <a:pPr algn="ctr"/>
            <a:r>
              <a:rPr lang="ru-RU" dirty="0"/>
              <a:t>Пинг </a:t>
            </a:r>
            <a:r>
              <a:rPr lang="ru-RU" dirty="0" err="1"/>
              <a:t>понг</a:t>
            </a:r>
            <a:r>
              <a:rPr lang="ru-RU" dirty="0"/>
              <a:t> и бадминтон – бесплатно</a:t>
            </a:r>
          </a:p>
          <a:p>
            <a:pPr algn="ctr"/>
            <a:r>
              <a:rPr lang="ru-RU" dirty="0"/>
              <a:t>Волейбол. Футбол. Баскетбол – бесплатно</a:t>
            </a:r>
          </a:p>
          <a:p>
            <a:pPr algn="ctr"/>
            <a:r>
              <a:rPr lang="ru-RU" dirty="0"/>
              <a:t>МЯЧИ и РАКЕТКИ НА РЕСЕПШЕН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8734">
            <a:off x="452658" y="5350158"/>
            <a:ext cx="736949" cy="69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42" y="5197383"/>
            <a:ext cx="736949" cy="71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90D565-2957-3D15-60AD-72189677AF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4502" y="1223944"/>
            <a:ext cx="4206208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143478"/>
      </p:ext>
    </p:extLst>
  </p:cSld>
  <p:clrMapOvr>
    <a:masterClrMapping/>
  </p:clrMapOvr>
  <p:transition spd="slow" advClick="0" advTm="4028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402597"/>
            <a:ext cx="1306423" cy="978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192">
            <a:off x="2518700" y="5268390"/>
            <a:ext cx="1487866" cy="129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2" y="1196752"/>
            <a:ext cx="746414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861049"/>
            <a:ext cx="6048672" cy="122413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Баня русская на берегу реки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1110106" y="5359388"/>
            <a:ext cx="7128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Дровяная баня!</a:t>
            </a:r>
          </a:p>
          <a:p>
            <a:pPr algn="ctr"/>
            <a:r>
              <a:rPr lang="ru-RU" dirty="0"/>
              <a:t>Парение на сене!</a:t>
            </a:r>
          </a:p>
          <a:p>
            <a:pPr algn="ctr"/>
            <a:r>
              <a:rPr lang="ru-RU" dirty="0"/>
              <a:t>Березовые веники</a:t>
            </a:r>
          </a:p>
          <a:p>
            <a:pPr algn="ctr"/>
            <a:endParaRPr lang="ru-RU" sz="1200" i="1" dirty="0"/>
          </a:p>
          <a:p>
            <a:pPr algn="ctr"/>
            <a:r>
              <a:rPr lang="ru-RU" sz="1200" i="1" dirty="0"/>
              <a:t>Вот оно, Счастье </a:t>
            </a:r>
            <a:r>
              <a:rPr lang="ru-RU" sz="1200" i="1" dirty="0">
                <a:sym typeface="Wingdings" panose="05000000000000000000" pitchFamily="2" charset="2"/>
              </a:rPr>
              <a:t></a:t>
            </a:r>
            <a:endParaRPr lang="ru-RU" sz="1200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409">
            <a:off x="1766672" y="4931815"/>
            <a:ext cx="995058" cy="6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9289464"/>
      </p:ext>
    </p:extLst>
  </p:cSld>
  <p:clrMapOvr>
    <a:masterClrMapping/>
  </p:clrMapOvr>
  <p:transition spd="slow" advClick="0" advTm="3834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761" y="889518"/>
            <a:ext cx="3193105" cy="319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221089"/>
            <a:ext cx="8208912" cy="1008111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/>
              <a:t>Отдых в коттеджах на берегу 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Google Shape;159;p2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586" y="924567"/>
            <a:ext cx="2086350" cy="1561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Google Shape;159;p22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127" y="2550320"/>
            <a:ext cx="2280181" cy="152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1547664" y="5416024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Коттеджи на 2, 4, 6, 8 и 10 мест на берегу залива, среди берез. Есть коттеджи с каминами и собственными банями. У каждого дома – терраса и площадка для барбекю. </a:t>
            </a:r>
          </a:p>
        </p:txBody>
      </p:sp>
    </p:spTree>
    <p:extLst>
      <p:ext uri="{BB962C8B-B14F-4D97-AF65-F5344CB8AC3E}">
        <p14:creationId xmlns:p14="http://schemas.microsoft.com/office/powerpoint/2010/main" val="3441012825"/>
      </p:ext>
    </p:extLst>
  </p:cSld>
  <p:clrMapOvr>
    <a:masterClrMapping/>
  </p:clrMapOvr>
  <p:transition spd="slow" advClick="0" advTm="4186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260648"/>
            <a:ext cx="3618401" cy="482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980728"/>
            <a:ext cx="3180332" cy="201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651">
            <a:off x="6771324" y="2746208"/>
            <a:ext cx="1226881" cy="99377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005064"/>
            <a:ext cx="6048672" cy="115212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Караоке и бильярд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1600" y="5085182"/>
            <a:ext cx="7992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Давай споем!</a:t>
            </a:r>
          </a:p>
          <a:p>
            <a:pPr algn="ctr"/>
            <a:r>
              <a:rPr lang="ru-RU" dirty="0"/>
              <a:t>Аренда караоке зала под закрытие </a:t>
            </a:r>
          </a:p>
          <a:p>
            <a:pPr algn="ctr"/>
            <a:r>
              <a:rPr lang="ru-RU" dirty="0"/>
              <a:t>Караоке Бильярд</a:t>
            </a:r>
          </a:p>
          <a:p>
            <a:pPr algn="ctr"/>
            <a:r>
              <a:rPr lang="ru-RU" dirty="0"/>
              <a:t>Расширенная барная карта </a:t>
            </a:r>
          </a:p>
          <a:p>
            <a:pPr algn="ctr"/>
            <a:r>
              <a:rPr lang="ru-RU" sz="1200" dirty="0"/>
              <a:t>(вина Италии и Франции, крепкие Тверские напитки, наши фирменные настойки Вишневка и </a:t>
            </a:r>
            <a:r>
              <a:rPr lang="ru-RU" sz="1200" dirty="0" err="1"/>
              <a:t>Хреновуха</a:t>
            </a:r>
            <a:r>
              <a:rPr lang="ru-RU" sz="1200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461428"/>
      </p:ext>
    </p:extLst>
  </p:cSld>
  <p:clrMapOvr>
    <a:masterClrMapping/>
  </p:clrMapOvr>
  <p:transition spd="slow" advClick="0" advTm="4088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2" y="1082227"/>
            <a:ext cx="4394227" cy="232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890641"/>
            <a:ext cx="6048672" cy="133856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Настольные игры  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09" y="1065852"/>
            <a:ext cx="4374486" cy="2458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11560" y="494116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Играйте в монополию, мафию, </a:t>
            </a:r>
            <a:r>
              <a:rPr lang="ru-RU" dirty="0" err="1"/>
              <a:t>алиас</a:t>
            </a:r>
            <a:r>
              <a:rPr lang="ru-RU" dirty="0"/>
              <a:t>, домино, шашки, нарды или шахматы в здании бильярдной и караоке бара</a:t>
            </a:r>
          </a:p>
          <a:p>
            <a:pPr algn="ctr"/>
            <a:r>
              <a:rPr lang="ru-RU" dirty="0"/>
              <a:t>На </a:t>
            </a:r>
            <a:r>
              <a:rPr lang="ru-RU" dirty="0" err="1"/>
              <a:t>ресепшен</a:t>
            </a:r>
            <a:r>
              <a:rPr lang="ru-RU" dirty="0"/>
              <a:t> такие же игры можно взять в коттедж</a:t>
            </a:r>
          </a:p>
        </p:txBody>
      </p:sp>
    </p:spTree>
    <p:extLst>
      <p:ext uri="{BB962C8B-B14F-4D97-AF65-F5344CB8AC3E}">
        <p14:creationId xmlns:p14="http://schemas.microsoft.com/office/powerpoint/2010/main" val="3284740870"/>
      </p:ext>
    </p:extLst>
  </p:cSld>
  <p:clrMapOvr>
    <a:masterClrMapping/>
  </p:clrMapOvr>
  <p:transition spd="slow" advClick="0" advTm="3987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7268" y="3861049"/>
            <a:ext cx="7661156" cy="1008112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/>
              <a:t>Питание</a:t>
            </a:r>
          </a:p>
        </p:txBody>
      </p:sp>
      <p:pic>
        <p:nvPicPr>
          <p:cNvPr id="6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3454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79426" y="5122653"/>
            <a:ext cx="8964574" cy="148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Bef>
                <a:spcPts val="1600"/>
              </a:spcBef>
            </a:pPr>
            <a:r>
              <a:rPr lang="ru-RU" b="1" dirty="0">
                <a:ea typeface="Roboto"/>
                <a:cs typeface="Roboto"/>
                <a:sym typeface="Roboto"/>
              </a:rPr>
              <a:t>Ресторан  с видом на залив! Шатер на берегу реки!</a:t>
            </a:r>
          </a:p>
          <a:p>
            <a:pPr lvl="0" algn="ctr">
              <a:lnSpc>
                <a:spcPct val="115000"/>
              </a:lnSpc>
              <a:spcBef>
                <a:spcPts val="1600"/>
              </a:spcBef>
            </a:pPr>
            <a:r>
              <a:rPr lang="ru-RU" b="1" dirty="0">
                <a:ea typeface="Roboto"/>
                <a:cs typeface="Roboto"/>
                <a:sym typeface="Roboto"/>
              </a:rPr>
              <a:t>Русская кухня и блюда из дичи. Европейская кухня и пицца в дровяной печи</a:t>
            </a:r>
            <a:r>
              <a:rPr lang="ru-RU" sz="1600" b="1" dirty="0">
                <a:ea typeface="Roboto"/>
                <a:cs typeface="Roboto"/>
                <a:sym typeface="Roboto"/>
              </a:rPr>
              <a:t>! </a:t>
            </a:r>
          </a:p>
          <a:p>
            <a:pPr algn="ctr"/>
            <a:r>
              <a:rPr lang="ru-RU" dirty="0"/>
              <a:t>Каждая площадка вмещает: при банкетной рассадке – 50 персон. </a:t>
            </a:r>
          </a:p>
          <a:p>
            <a:pPr algn="ctr"/>
            <a:r>
              <a:rPr lang="ru-RU" dirty="0"/>
              <a:t>Фуршеты – до 80 персон.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743B88-E6E2-4CE5-AAC0-E737A3F8B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26" y="1018500"/>
            <a:ext cx="4402649" cy="192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43B88-E6E2-4CE5-AAC0-E737A3F8B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41" y="1001146"/>
            <a:ext cx="4211791" cy="293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00F46C-243D-DE41-F047-D271B11FD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68" y="2943830"/>
            <a:ext cx="4308432" cy="192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440448"/>
      </p:ext>
    </p:extLst>
  </p:cSld>
  <p:clrMapOvr>
    <a:masterClrMapping/>
  </p:clrMapOvr>
  <p:transition spd="slow" advClick="0" advTm="386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19" y="3861048"/>
            <a:ext cx="8136905" cy="1261604"/>
          </a:xfrm>
        </p:spPr>
        <p:txBody>
          <a:bodyPr/>
          <a:lstStyle/>
          <a:p>
            <a:pPr marL="0" indent="0" algn="r">
              <a:buNone/>
            </a:pPr>
            <a:r>
              <a:rPr lang="ru-RU" sz="3600" dirty="0"/>
              <a:t>Если нужно больше впечатлений – поездка в эко-отель Тирс</a:t>
            </a:r>
          </a:p>
        </p:txBody>
      </p:sp>
      <p:pic>
        <p:nvPicPr>
          <p:cNvPr id="6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3454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584" y="5122653"/>
            <a:ext cx="7560840" cy="15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Bef>
                <a:spcPts val="1600"/>
              </a:spcBef>
            </a:pPr>
            <a:r>
              <a:rPr lang="ru-RU" b="1" dirty="0">
                <a:ea typeface="Roboto"/>
                <a:cs typeface="Roboto"/>
                <a:sym typeface="Roboto"/>
              </a:rPr>
              <a:t>Трансфер в отель Тирс на катере летом и на катере с воздушной подушкой зимой и в межсезонье. Поездка займет 5-7минут. </a:t>
            </a:r>
          </a:p>
          <a:p>
            <a:pPr lvl="0" algn="ctr">
              <a:lnSpc>
                <a:spcPct val="115000"/>
              </a:lnSpc>
              <a:spcBef>
                <a:spcPts val="1600"/>
              </a:spcBef>
            </a:pPr>
            <a:r>
              <a:rPr lang="ru-RU" b="1" dirty="0">
                <a:ea typeface="Roboto"/>
                <a:cs typeface="Roboto"/>
                <a:sym typeface="Roboto"/>
              </a:rPr>
              <a:t>Эко-отель Тирс - это сосновый бор и Волга. Теплый бассейн с джакузи. Квадроциклы. Беседки на воде.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743B88-E6E2-4CE5-AAC0-E737A3F8B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454" y="1137687"/>
            <a:ext cx="2500002" cy="289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43B88-E6E2-4CE5-AAC0-E737A3F8B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230" y="1097872"/>
            <a:ext cx="3916224" cy="293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5AB4FF-CA44-3B25-2B11-42F431BB9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747" y="1097872"/>
            <a:ext cx="2176481" cy="289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8392317"/>
      </p:ext>
    </p:extLst>
  </p:cSld>
  <p:clrMapOvr>
    <a:masterClrMapping/>
  </p:clrMapOvr>
  <p:transition spd="slow" advClick="0" advTm="4189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600" y="620688"/>
            <a:ext cx="2955363" cy="4120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Google Shape;152;p2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209052" y="620688"/>
            <a:ext cx="2353734" cy="159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" name="Google Shape;152;p2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209052" y="2213963"/>
            <a:ext cx="2353734" cy="171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932696"/>
            <a:ext cx="7560840" cy="93646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Достопримечательности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4941168"/>
            <a:ext cx="8064896" cy="126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>
                <a:ea typeface="Roboto"/>
                <a:cs typeface="Roboto"/>
                <a:sym typeface="Roboto"/>
              </a:rPr>
              <a:t>Источник Святого </a:t>
            </a:r>
            <a:r>
              <a:rPr lang="ru-RU" b="1" dirty="0" err="1">
                <a:ea typeface="Roboto"/>
                <a:cs typeface="Roboto"/>
                <a:sym typeface="Roboto"/>
              </a:rPr>
              <a:t>Аверкия</a:t>
            </a:r>
            <a:r>
              <a:rPr lang="ru-RU" b="1" dirty="0">
                <a:ea typeface="Roboto"/>
                <a:cs typeface="Roboto"/>
                <a:sym typeface="Roboto"/>
              </a:rPr>
              <a:t>: </a:t>
            </a:r>
            <a:r>
              <a:rPr lang="ru-RU" sz="1600" dirty="0">
                <a:ea typeface="Roboto"/>
                <a:cs typeface="Roboto"/>
                <a:sym typeface="Roboto"/>
              </a:rPr>
              <a:t>известен с 16-го века. По преданию здесь жил целитель </a:t>
            </a:r>
            <a:r>
              <a:rPr lang="ru-RU" sz="1600" dirty="0" err="1">
                <a:ea typeface="Roboto"/>
                <a:cs typeface="Roboto"/>
                <a:sym typeface="Roboto"/>
              </a:rPr>
              <a:t>Аверкий</a:t>
            </a:r>
            <a:r>
              <a:rPr lang="ru-RU" sz="1600" dirty="0">
                <a:ea typeface="Roboto"/>
                <a:cs typeface="Roboto"/>
                <a:sym typeface="Roboto"/>
              </a:rPr>
              <a:t> и вода источника обладаем целебными свойствами. Источник освящен архиепископом Тверским и Кашинским. 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ea typeface="Roboto"/>
                <a:cs typeface="Roboto"/>
                <a:sym typeface="Roboto"/>
              </a:rPr>
              <a:t>Кимры – </a:t>
            </a:r>
            <a:r>
              <a:rPr lang="ru-RU" sz="1600" dirty="0">
                <a:ea typeface="Roboto"/>
                <a:cs typeface="Roboto"/>
                <a:sym typeface="Roboto"/>
              </a:rPr>
              <a:t>город модерна и столица сапожного царства. Спешите видеть!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39368299"/>
      </p:ext>
    </p:extLst>
  </p:cSld>
  <p:clrMapOvr>
    <a:masterClrMapping/>
  </p:clrMapOvr>
  <p:transition spd="slow" advClick="0" advTm="3856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76313"/>
            <a:ext cx="7560840" cy="817133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Зимние развлечения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DE60CB-9201-7EAC-E5B5-7F270FA91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056" y="3871185"/>
            <a:ext cx="420687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206B3B-221D-8559-7BFA-4D82E1B99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18" y="4033339"/>
            <a:ext cx="3993645" cy="266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D9325E-BF70-0FA2-A011-0D9F0CB70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1414486"/>
            <a:ext cx="389289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3C32C6-6523-4D87-CC22-E34EA1CFB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109" y="1493446"/>
            <a:ext cx="4072419" cy="266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F7A6E6-0436-440A-7278-42A12DCC1512}"/>
              </a:ext>
            </a:extLst>
          </p:cNvPr>
          <p:cNvSpPr txBox="1"/>
          <p:nvPr/>
        </p:nvSpPr>
        <p:spPr>
          <a:xfrm>
            <a:off x="755576" y="1560368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Горка и Тюбинг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7BC72D-D1E0-9EAF-4508-3516F7D82679}"/>
              </a:ext>
            </a:extLst>
          </p:cNvPr>
          <p:cNvSpPr txBox="1"/>
          <p:nvPr/>
        </p:nvSpPr>
        <p:spPr>
          <a:xfrm>
            <a:off x="2411760" y="4317966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Каток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2C87D9-8C4C-AF9E-08DD-7E8382D94EC6}"/>
              </a:ext>
            </a:extLst>
          </p:cNvPr>
          <p:cNvSpPr txBox="1"/>
          <p:nvPr/>
        </p:nvSpPr>
        <p:spPr>
          <a:xfrm>
            <a:off x="5542811" y="5948840"/>
            <a:ext cx="3110899" cy="58477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Лыжи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лыжные трассы в лесу и на заливе</a:t>
            </a:r>
          </a:p>
        </p:txBody>
      </p:sp>
    </p:spTree>
    <p:extLst>
      <p:ext uri="{BB962C8B-B14F-4D97-AF65-F5344CB8AC3E}">
        <p14:creationId xmlns:p14="http://schemas.microsoft.com/office/powerpoint/2010/main" val="2166932156"/>
      </p:ext>
    </p:extLst>
  </p:cSld>
  <p:clrMapOvr>
    <a:masterClrMapping/>
  </p:clrMapOvr>
  <p:transition spd="slow" advClick="0" advTm="389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556" y="779754"/>
            <a:ext cx="7560840" cy="936464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Зимние развлечения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8A5EF-3458-D4C9-AC52-9EAAF3ED8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64" y="1580608"/>
            <a:ext cx="3822903" cy="26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62AA9F-9E12-60BA-D965-CBA5FAC7A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30" y="4045884"/>
            <a:ext cx="3934635" cy="262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361154-0A32-7794-1162-24E1FD8F9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974" y="2921689"/>
            <a:ext cx="4097984" cy="374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811606-00BD-ECBB-705E-E02820AEB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676" y="1592629"/>
            <a:ext cx="4225891" cy="282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1F754-4948-5DAD-623B-530DD33A0A03}"/>
              </a:ext>
            </a:extLst>
          </p:cNvPr>
          <p:cNvSpPr txBox="1"/>
          <p:nvPr/>
        </p:nvSpPr>
        <p:spPr>
          <a:xfrm>
            <a:off x="563745" y="3662942"/>
            <a:ext cx="1401637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Сани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C92D8-83FF-ED34-2B84-D679B3839340}"/>
              </a:ext>
            </a:extLst>
          </p:cNvPr>
          <p:cNvSpPr txBox="1"/>
          <p:nvPr/>
        </p:nvSpPr>
        <p:spPr>
          <a:xfrm>
            <a:off x="4440974" y="3662942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Снегоболотоход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CC4E2-0D0A-E684-7F7E-57B16E11182C}"/>
              </a:ext>
            </a:extLst>
          </p:cNvPr>
          <p:cNvSpPr txBox="1"/>
          <p:nvPr/>
        </p:nvSpPr>
        <p:spPr>
          <a:xfrm>
            <a:off x="4565427" y="5893580"/>
            <a:ext cx="3318941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Катер на воздушной подушке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F9B44-E8A8-4D4C-D671-82B01532CC1A}"/>
              </a:ext>
            </a:extLst>
          </p:cNvPr>
          <p:cNvSpPr txBox="1"/>
          <p:nvPr/>
        </p:nvSpPr>
        <p:spPr>
          <a:xfrm>
            <a:off x="2675762" y="4209594"/>
            <a:ext cx="1529425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Снегоходы</a:t>
            </a:r>
          </a:p>
        </p:txBody>
      </p:sp>
    </p:spTree>
    <p:extLst>
      <p:ext uri="{BB962C8B-B14F-4D97-AF65-F5344CB8AC3E}">
        <p14:creationId xmlns:p14="http://schemas.microsoft.com/office/powerpoint/2010/main" val="661677761"/>
      </p:ext>
    </p:extLst>
  </p:cSld>
  <p:clrMapOvr>
    <a:masterClrMapping/>
  </p:clrMapOvr>
  <p:transition spd="slow" advClick="0" advTm="4035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87" y="871765"/>
            <a:ext cx="799288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/>
              <a:t>КОНТАКТЫ</a:t>
            </a:r>
          </a:p>
        </p:txBody>
      </p:sp>
      <p:pic>
        <p:nvPicPr>
          <p:cNvPr id="8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7450" y="345430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AFE0FB08-DB14-B18B-3B25-0EC38B6084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0111" y="2118180"/>
            <a:ext cx="8223778" cy="280831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WWW.KOLKUNOVO.RU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salekolkunovo@yandex.ru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2000" dirty="0"/>
              <a:t>Отдел бронирования: + 7 969 118 55 80, + 7 966 174 36 62</a:t>
            </a:r>
            <a:endParaRPr lang="en-US" sz="2000" dirty="0"/>
          </a:p>
          <a:p>
            <a:pPr marL="45720" indent="0" algn="ctr">
              <a:buNone/>
            </a:pPr>
            <a:r>
              <a:rPr lang="ru-RU" sz="2000" dirty="0"/>
              <a:t>Бронирование </a:t>
            </a:r>
            <a:r>
              <a:rPr lang="en-US" sz="2000" dirty="0"/>
              <a:t>on-line</a:t>
            </a:r>
            <a:r>
              <a:rPr lang="ru-RU" sz="2000" dirty="0"/>
              <a:t>: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www.kolkunovo.ru/bronirovanie/</a:t>
            </a:r>
            <a:endParaRPr lang="en-US" sz="2000" dirty="0"/>
          </a:p>
          <a:p>
            <a:pPr marL="45720" indent="0" algn="ctr">
              <a:buNone/>
            </a:pPr>
            <a:r>
              <a:rPr lang="ru-RU" sz="2000" dirty="0"/>
              <a:t>Ресепшен отеля: +7 903 960 78 06</a:t>
            </a:r>
          </a:p>
          <a:p>
            <a:pPr marL="45720" indent="0" algn="ctr">
              <a:buNone/>
            </a:pPr>
            <a:r>
              <a:rPr lang="ru-RU" sz="2000" dirty="0"/>
              <a:t>Адрес отеля: Тверская обл. Кимрский район, д.Плешково 685В</a:t>
            </a:r>
          </a:p>
          <a:p>
            <a:pPr marL="45720" indent="0" algn="ctr">
              <a:buNone/>
            </a:pPr>
            <a:r>
              <a:rPr lang="ru-RU" sz="2000" dirty="0"/>
              <a:t>Расстояние от Москвы: 140км. Расстояние от Твери: 80км</a:t>
            </a:r>
          </a:p>
          <a:p>
            <a:pPr marL="45720" indent="0" algn="ctr">
              <a:buNone/>
            </a:pPr>
            <a:endParaRPr lang="en-US" sz="2000" dirty="0"/>
          </a:p>
          <a:p>
            <a:pPr marL="45720" indent="0" algn="ctr">
              <a:buNone/>
            </a:pPr>
            <a:endParaRPr lang="en-US" dirty="0"/>
          </a:p>
          <a:p>
            <a:pPr marL="45720" indent="0" algn="ctr">
              <a:buNone/>
            </a:pPr>
            <a:endParaRPr lang="en-US" dirty="0"/>
          </a:p>
          <a:p>
            <a:pPr marL="45720" indent="0" algn="ctr">
              <a:buNone/>
            </a:pP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EFBF921-F1A3-17EE-169D-D7E57BE7D164}"/>
              </a:ext>
            </a:extLst>
          </p:cNvPr>
          <p:cNvSpPr txBox="1">
            <a:spLocks/>
          </p:cNvSpPr>
          <p:nvPr/>
        </p:nvSpPr>
        <p:spPr>
          <a:xfrm>
            <a:off x="737377" y="4869160"/>
            <a:ext cx="7992887" cy="72074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dirty="0"/>
              <a:t>Ждем Вас в Колкуново </a:t>
            </a:r>
            <a:r>
              <a:rPr lang="ru-RU" sz="2400" dirty="0">
                <a:sym typeface="Wingdings" panose="05000000000000000000" pitchFamily="2" charset="2"/>
              </a:rPr>
              <a:t></a:t>
            </a:r>
            <a:r>
              <a:rPr lang="ru-RU" sz="3600" dirty="0">
                <a:sym typeface="Wingdings" panose="05000000000000000000" pitchFamily="2" charset="2"/>
              </a:rPr>
              <a:t> </a:t>
            </a:r>
            <a:br>
              <a:rPr lang="ru-RU" sz="3600" dirty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32050455"/>
      </p:ext>
    </p:extLst>
  </p:cSld>
  <p:clrMapOvr>
    <a:masterClrMapping/>
  </p:clrMapOvr>
  <p:transition spd="slow" advClick="0" advTm="6993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25" y="774235"/>
            <a:ext cx="2278080" cy="244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252" y="2296698"/>
            <a:ext cx="5605132" cy="52633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Дом на берегу №,2.5,6 для 2х гостей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2381705" y="2701081"/>
            <a:ext cx="6720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расположены у самого залива. В каждом коттедже семейная кровать, диван, оборудованная кухня и обеденная зона, камин, терраса с мебелью. Собственная ванная комната. Мангал у коттеджа. Прекрасный вид на залив. Панорамное остекление. Быстрый интернет.</a:t>
            </a:r>
            <a:endParaRPr lang="ru-RU" sz="1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F5DD6-A37D-EE12-BA9D-048F14BCA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877" y="923054"/>
            <a:ext cx="1735816" cy="140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AE1B30-586A-57DC-F1D5-16834C04A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2315" y="887250"/>
            <a:ext cx="199182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D2B3F-BECA-318B-563D-5771A58B4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264" y="965252"/>
            <a:ext cx="199182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0B77A2-4A94-5D80-1D79-2E9B39DC9B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92" y="4442485"/>
            <a:ext cx="2278080" cy="165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B426E7-1725-DF02-F83A-173B62B427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842" y="4075486"/>
            <a:ext cx="1991822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917996-80E1-942D-E1AA-D6732C8B1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006" y="4075486"/>
            <a:ext cx="1991822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B613E8-0971-B8E8-E69D-BE69C7C0F2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700" y="4073161"/>
            <a:ext cx="1991822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579B-7D17-A430-6BBD-DB0DCAE10013}"/>
              </a:ext>
            </a:extLst>
          </p:cNvPr>
          <p:cNvSpPr txBox="1"/>
          <p:nvPr/>
        </p:nvSpPr>
        <p:spPr>
          <a:xfrm>
            <a:off x="2423253" y="5930706"/>
            <a:ext cx="6720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расположены у самого залива. В каждом коттедже семейная кровать, диван, оборудованная кухня и обеденная зона, камин. Небольшая детская комната с 2х ярусной кроватью. Терраса с мебелью. Собственная ванная комната. Мангал у коттеджа. Прекрасный вид на залив. Панорамное остекление. Быстрый интернет.</a:t>
            </a:r>
            <a:endParaRPr lang="ru-RU" sz="10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B7FA8B-FD16-7009-F179-E47A5012A33B}"/>
              </a:ext>
            </a:extLst>
          </p:cNvPr>
          <p:cNvSpPr txBox="1">
            <a:spLocks/>
          </p:cNvSpPr>
          <p:nvPr/>
        </p:nvSpPr>
        <p:spPr>
          <a:xfrm>
            <a:off x="2423252" y="5402283"/>
            <a:ext cx="6397220" cy="5263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Дом на берегу №,1.3,4 для 2х взрослых+2детей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7E588F-093B-E763-202D-6A00E0D6241A}"/>
              </a:ext>
            </a:extLst>
          </p:cNvPr>
          <p:cNvSpPr txBox="1"/>
          <p:nvPr/>
        </p:nvSpPr>
        <p:spPr>
          <a:xfrm>
            <a:off x="262034" y="3426830"/>
            <a:ext cx="1961262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/>
              <a:t>ДРОВЯНОЙ КАМИН В ДОМЕ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A6B87-28C6-3C90-72D3-6704FA8251A8}"/>
              </a:ext>
            </a:extLst>
          </p:cNvPr>
          <p:cNvSpPr txBox="1"/>
          <p:nvPr/>
        </p:nvSpPr>
        <p:spPr>
          <a:xfrm>
            <a:off x="285001" y="297881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Комфорт класс</a:t>
            </a:r>
          </a:p>
        </p:txBody>
      </p:sp>
    </p:spTree>
    <p:extLst>
      <p:ext uri="{BB962C8B-B14F-4D97-AF65-F5344CB8AC3E}">
        <p14:creationId xmlns:p14="http://schemas.microsoft.com/office/powerpoint/2010/main" val="2328185803"/>
      </p:ext>
    </p:extLst>
  </p:cSld>
  <p:clrMapOvr>
    <a:masterClrMapping/>
  </p:clrMapOvr>
  <p:transition spd="slow" advClick="0" advTm="7071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25" y="855595"/>
            <a:ext cx="2278080" cy="227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252" y="2296698"/>
            <a:ext cx="5605132" cy="526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Дом с баней большой, для 4 гостей 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2381705" y="2701081"/>
            <a:ext cx="6720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Дом с собственной дровяной баней. В доме гостиная с панорамными окнами и видом на залив. За столом в просторной гостиной могут разместиться до 10ти человека. 2 спальни (спальня с 2 спальной кроватью и спальня с 2мя 1,5 спальными кроватями). Кухня (холодильник, микроволновая печь, чайник, посуда). Дровяная баня внутри дома. Душ. Терраса с мебелью, мангал у коттеджа. Первая линия у залива, рядом причал. Площадь дома 130м2.</a:t>
            </a:r>
            <a:endParaRPr lang="ru-RU" sz="1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F5DD6-A37D-EE12-BA9D-048F14BCA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780" y="887250"/>
            <a:ext cx="199048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AE1B30-586A-57DC-F1D5-16834C04A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2985" y="887250"/>
            <a:ext cx="199048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D2B3F-BECA-318B-563D-5771A58B4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172" y="927294"/>
            <a:ext cx="199048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0B77A2-4A94-5D80-1D79-2E9B39DC9B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47" y="4135082"/>
            <a:ext cx="2379324" cy="2226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B426E7-1725-DF02-F83A-173B62B427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511" y="4075486"/>
            <a:ext cx="199048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917996-80E1-942D-E1AA-D6732C8B1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675" y="4075486"/>
            <a:ext cx="199048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B613E8-0971-B8E8-E69D-BE69C7C0F2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4369" y="4073161"/>
            <a:ext cx="1990484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579B-7D17-A430-6BBD-DB0DCAE10013}"/>
              </a:ext>
            </a:extLst>
          </p:cNvPr>
          <p:cNvSpPr txBox="1"/>
          <p:nvPr/>
        </p:nvSpPr>
        <p:spPr>
          <a:xfrm>
            <a:off x="2423253" y="5930706"/>
            <a:ext cx="6720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Дом с собственной дровяной баней. В доме гостиная с панорамными окнами и видом на залив. За столом в просторной гостиной могут разместиться до 10ти человека. 2 спальни (спальня с 2 спальной кроватью и спальня с 2мя 1,5 спальными кроватями). Кухня (холодильник, микроволновая печь, чайник, кофеварка, посуда). Дровяная баня внутри дома. Душ. Терраса с мебелью, мангал у коттеджа. Первая линия у залива. Площадь дома 96м2.</a:t>
            </a:r>
            <a:endParaRPr lang="ru-RU" sz="10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B7FA8B-FD16-7009-F179-E47A5012A33B}"/>
              </a:ext>
            </a:extLst>
          </p:cNvPr>
          <p:cNvSpPr txBox="1">
            <a:spLocks/>
          </p:cNvSpPr>
          <p:nvPr/>
        </p:nvSpPr>
        <p:spPr>
          <a:xfrm>
            <a:off x="2423252" y="5402283"/>
            <a:ext cx="6397220" cy="5263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Дом с баней малый, для 4 гостей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A90B3-8B3C-1FA2-29E9-A37FD4637E7D}"/>
              </a:ext>
            </a:extLst>
          </p:cNvPr>
          <p:cNvSpPr txBox="1"/>
          <p:nvPr/>
        </p:nvSpPr>
        <p:spPr>
          <a:xfrm>
            <a:off x="340318" y="3300937"/>
            <a:ext cx="1990484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ДРОВЯНАЯ БАНЯ В ДОМЕ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9507C-9043-368D-DD68-519F76E76FAF}"/>
              </a:ext>
            </a:extLst>
          </p:cNvPr>
          <p:cNvSpPr txBox="1"/>
          <p:nvPr/>
        </p:nvSpPr>
        <p:spPr>
          <a:xfrm>
            <a:off x="340318" y="430695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Комфорт класс</a:t>
            </a:r>
          </a:p>
        </p:txBody>
      </p:sp>
    </p:spTree>
    <p:extLst>
      <p:ext uri="{BB962C8B-B14F-4D97-AF65-F5344CB8AC3E}">
        <p14:creationId xmlns:p14="http://schemas.microsoft.com/office/powerpoint/2010/main" val="3357894249"/>
      </p:ext>
    </p:extLst>
  </p:cSld>
  <p:clrMapOvr>
    <a:masterClrMapping/>
  </p:clrMapOvr>
  <p:transition spd="slow" advClick="0" advTm="6678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521" y="5026885"/>
            <a:ext cx="8356652" cy="70176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Дом на реке№3, для 8 гостей</a:t>
            </a:r>
            <a:br>
              <a:rPr lang="ru-RU" sz="2000" dirty="0"/>
            </a:br>
            <a:r>
              <a:rPr lang="ru-RU" sz="2000" dirty="0"/>
              <a:t>камин, дровяная баня, собственный причал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579B-7D17-A430-6BBD-DB0DCAE10013}"/>
              </a:ext>
            </a:extLst>
          </p:cNvPr>
          <p:cNvSpPr txBox="1"/>
          <p:nvPr/>
        </p:nvSpPr>
        <p:spPr>
          <a:xfrm>
            <a:off x="352343" y="5805878"/>
            <a:ext cx="87635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Двухэтажный коттедж на берегу залива. С собственной дровяной парной. Панорамные окна и вид на залив из гостиной и 3х спален, вид из окон 4ой спальне на деревья. В доме на 1ом этаже расположена просторная гостиная с камином, обеденным столом и диваном, кухня, дровяная парная и душевые кабины. Гардеробная. На втором этаже четыре спальни. В каждой спальне большая семейная или две раздельные кровати (на ваш выбор) диванчик, шкаф, столик. Собственный </a:t>
            </a:r>
            <a:r>
              <a:rPr lang="ru-RU" sz="1000" b="0" i="0" dirty="0" err="1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сан.узел</a:t>
            </a:r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 с душевой кабиной в каждой спальне. Терраса. Мангал у коттеджа. Собственный выход к заливу и причал.</a:t>
            </a:r>
            <a:endParaRPr lang="ru-RU" sz="1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AA337A-F1AB-9D4E-4F4F-E7E69B1E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80" y="798495"/>
            <a:ext cx="5276911" cy="368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3B493E-38BC-02AD-0915-C73349B92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930014"/>
            <a:ext cx="2661997" cy="354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F415F5-1E2A-1A53-0C76-E3D91262227E}"/>
              </a:ext>
            </a:extLst>
          </p:cNvPr>
          <p:cNvSpPr txBox="1"/>
          <p:nvPr/>
        </p:nvSpPr>
        <p:spPr>
          <a:xfrm>
            <a:off x="1403648" y="4479344"/>
            <a:ext cx="2598788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БАНЯ. КАМИН.ПРИЧАЛ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E63BA-9D33-DDEB-9503-E0CF24319C2E}"/>
              </a:ext>
            </a:extLst>
          </p:cNvPr>
          <p:cNvSpPr txBox="1"/>
          <p:nvPr/>
        </p:nvSpPr>
        <p:spPr>
          <a:xfrm>
            <a:off x="1707800" y="347351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Комфорт класс</a:t>
            </a:r>
          </a:p>
        </p:txBody>
      </p:sp>
    </p:spTree>
    <p:extLst>
      <p:ext uri="{BB962C8B-B14F-4D97-AF65-F5344CB8AC3E}">
        <p14:creationId xmlns:p14="http://schemas.microsoft.com/office/powerpoint/2010/main" val="3126964716"/>
      </p:ext>
    </p:extLst>
  </p:cSld>
  <p:clrMapOvr>
    <a:masterClrMapping/>
  </p:clrMapOvr>
  <p:transition spd="slow" advClick="0" advTm="7098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521" y="5026885"/>
            <a:ext cx="8356652" cy="70176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Дом на реке№4, для 4 гостей</a:t>
            </a:r>
            <a:br>
              <a:rPr lang="ru-RU" sz="2000" dirty="0"/>
            </a:br>
            <a:r>
              <a:rPr lang="ru-RU" sz="2000" dirty="0"/>
              <a:t>гостиная с камином, 2 спальни, терраса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579B-7D17-A430-6BBD-DB0DCAE10013}"/>
              </a:ext>
            </a:extLst>
          </p:cNvPr>
          <p:cNvSpPr txBox="1"/>
          <p:nvPr/>
        </p:nvSpPr>
        <p:spPr>
          <a:xfrm>
            <a:off x="352343" y="5805878"/>
            <a:ext cx="876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Коттедж Дом на реке-4, расположен на берегу залива. На перовой линии у воды. В доме гостиная с обеденным столом, диваном, камином, 2 спальни, в каждой спальне индивидуальный </a:t>
            </a:r>
            <a:r>
              <a:rPr lang="ru-RU" sz="1000" b="0" i="0" dirty="0" err="1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сан.узел</a:t>
            </a:r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 с душевой кабиной. Кухня (плита, холодильник, чайник, набор посуды). Открытая терраса с мебелью, мангал у дома. Панорамные окна в гостиной и спальнях. Вид на залив. Быстрый интернет.</a:t>
            </a:r>
            <a:endParaRPr lang="ru-RU" sz="1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AA337A-F1AB-9D4E-4F4F-E7E69B1E3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80" y="864346"/>
            <a:ext cx="5276911" cy="3549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3B493E-38BC-02AD-0915-C73349B92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867841"/>
            <a:ext cx="2661997" cy="199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F415F5-1E2A-1A53-0C76-E3D91262227E}"/>
              </a:ext>
            </a:extLst>
          </p:cNvPr>
          <p:cNvSpPr txBox="1"/>
          <p:nvPr/>
        </p:nvSpPr>
        <p:spPr>
          <a:xfrm>
            <a:off x="983477" y="4408186"/>
            <a:ext cx="3549370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КАМИН В ДОМЕ, ВИД НА ЗАЛИВ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48618D-5FED-1639-09BC-33352569F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2940" y="606093"/>
            <a:ext cx="2661997" cy="199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955D0D-6F7C-ECB4-6919-60325AC50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2816489"/>
            <a:ext cx="2661996" cy="199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14B569-9A60-A937-C141-946DAB7E7BFC}"/>
              </a:ext>
            </a:extLst>
          </p:cNvPr>
          <p:cNvSpPr txBox="1"/>
          <p:nvPr/>
        </p:nvSpPr>
        <p:spPr>
          <a:xfrm>
            <a:off x="1691680" y="495014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Комфорт класс</a:t>
            </a:r>
          </a:p>
        </p:txBody>
      </p:sp>
    </p:spTree>
    <p:extLst>
      <p:ext uri="{BB962C8B-B14F-4D97-AF65-F5344CB8AC3E}">
        <p14:creationId xmlns:p14="http://schemas.microsoft.com/office/powerpoint/2010/main" val="3796855341"/>
      </p:ext>
    </p:extLst>
  </p:cSld>
  <p:clrMapOvr>
    <a:masterClrMapping/>
  </p:clrMapOvr>
  <p:transition spd="slow" advClick="0" advTm="6784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38" y="832112"/>
            <a:ext cx="2278080" cy="151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434" y="2200202"/>
            <a:ext cx="5605132" cy="526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Дом 3 медведей, для 6 гостей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127061" y="2545654"/>
            <a:ext cx="8928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Коттедж на берегу реки. Гостиная, 3 спальни, кухня. Беседка, мангал. Все удобства и быстрый для доступа в интернет роутер в аренду. </a:t>
            </a:r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Площадь дома 100м2.</a:t>
            </a:r>
            <a:endParaRPr lang="ru-RU" sz="1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F5DD6-A37D-EE12-BA9D-048F14BCA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034" y="832112"/>
            <a:ext cx="1997750" cy="149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AE1B30-586A-57DC-F1D5-16834C04A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50" y="850906"/>
            <a:ext cx="1999901" cy="149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D2B3F-BECA-318B-563D-5771A58B4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784" y="837231"/>
            <a:ext cx="1984099" cy="148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0B77A2-4A94-5D80-1D79-2E9B39DC9B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5" y="3028816"/>
            <a:ext cx="2379324" cy="178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B426E7-1725-DF02-F83A-173B62B427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670" y="3034936"/>
            <a:ext cx="1772478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917996-80E1-942D-E1AA-D6732C8B1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784" y="3145765"/>
            <a:ext cx="1772478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B613E8-0971-B8E8-E69D-BE69C7C0F2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6343" y="3064941"/>
            <a:ext cx="1990484" cy="132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B7FA8B-FD16-7009-F179-E47A5012A33B}"/>
              </a:ext>
            </a:extLst>
          </p:cNvPr>
          <p:cNvSpPr txBox="1">
            <a:spLocks/>
          </p:cNvSpPr>
          <p:nvPr/>
        </p:nvSpPr>
        <p:spPr>
          <a:xfrm>
            <a:off x="2087100" y="4286973"/>
            <a:ext cx="6397220" cy="5263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Дом на реке №1,2, Дом у ручья, для 6 гостей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A90B3-8B3C-1FA2-29E9-A37FD4637E7D}"/>
              </a:ext>
            </a:extLst>
          </p:cNvPr>
          <p:cNvSpPr txBox="1"/>
          <p:nvPr/>
        </p:nvSpPr>
        <p:spPr>
          <a:xfrm>
            <a:off x="1142331" y="240520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Эконом класс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674B0A-2FD3-5605-61FF-62F57D42E627}"/>
              </a:ext>
            </a:extLst>
          </p:cNvPr>
          <p:cNvSpPr txBox="1"/>
          <p:nvPr/>
        </p:nvSpPr>
        <p:spPr>
          <a:xfrm>
            <a:off x="899592" y="4750956"/>
            <a:ext cx="8821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Расположены на берегу залива и ручья. Коттеджи с кухней, гостиной и 3-мя спальнями. Мангал у коттеджа.</a:t>
            </a:r>
            <a:endParaRPr lang="ru-RU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7F9A13-DDDE-1CF9-7C4D-98C28A0F29BC}"/>
              </a:ext>
            </a:extLst>
          </p:cNvPr>
          <p:cNvSpPr txBox="1"/>
          <p:nvPr/>
        </p:nvSpPr>
        <p:spPr>
          <a:xfrm>
            <a:off x="6127063" y="5341252"/>
            <a:ext cx="2826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Двухэтажный коттедж с кухней-гостиной, 3-мя спальнями и 3мя </a:t>
            </a:r>
            <a:r>
              <a:rPr lang="ru-RU" sz="1000" b="0" i="0" dirty="0" err="1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сан.узлами</a:t>
            </a:r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 с душевыми кабинами.. В гостиной - кухня с холодильником, микроволновкой, чайником, есть необходимый набор посуды для сервировки стола, обеденный стол, диван, телевизор  Мангал у коттеджа. </a:t>
            </a:r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.</a:t>
            </a:r>
            <a:endParaRPr lang="ru-RU" sz="1000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4EE4A86-317C-0ADA-D76D-5D5678CBFEA1}"/>
              </a:ext>
            </a:extLst>
          </p:cNvPr>
          <p:cNvSpPr txBox="1">
            <a:spLocks/>
          </p:cNvSpPr>
          <p:nvPr/>
        </p:nvSpPr>
        <p:spPr>
          <a:xfrm>
            <a:off x="2056046" y="4940454"/>
            <a:ext cx="6397220" cy="5263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Дом Купеческий, для 6 гостей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C006C9-A5DC-39D7-A2B8-A458D69822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61" y="5065367"/>
            <a:ext cx="2379324" cy="178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5C8AA08-119B-7C3B-9D77-A2870DEDED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670" y="5412291"/>
            <a:ext cx="1772478" cy="118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4812909-5795-E9F3-2CAE-098435030D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923" y="5356089"/>
            <a:ext cx="1772478" cy="132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470891"/>
      </p:ext>
    </p:extLst>
  </p:cSld>
  <p:clrMapOvr>
    <a:masterClrMapping/>
  </p:clrMapOvr>
  <p:transition spd="slow" advClick="0" advTm="7015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386" y="1180955"/>
            <a:ext cx="2278080" cy="151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267" y="2687486"/>
            <a:ext cx="8481646" cy="6755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Дом в лесу №1,2, Дом на опушке №1,2, Дом на зеленой поляне</a:t>
            </a:r>
            <a:br>
              <a:rPr lang="ru-RU" sz="2000" dirty="0"/>
            </a:br>
            <a:r>
              <a:rPr lang="ru-RU" sz="2000" dirty="0"/>
              <a:t>для 4 гостей 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248200" y="3332288"/>
            <a:ext cx="9053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Двухэтажные коттеджи с кухней (плита, холодильник, микроволновая печь, чайник, посуда для сервировки стола) , 2-мя спальными комнатами и санузлом с душевой кабиной. </a:t>
            </a:r>
            <a:endParaRPr lang="ru-RU" sz="1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F5DD6-A37D-EE12-BA9D-048F14BCA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4779" y="1280809"/>
            <a:ext cx="1772478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D2B3F-BECA-318B-563D-5771A58B4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6536" y="1319468"/>
            <a:ext cx="1772478" cy="13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0B77A2-4A94-5D80-1D79-2E9B39DC9B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90" y="3928594"/>
            <a:ext cx="2379324" cy="158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B426E7-1725-DF02-F83A-173B62B42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514" y="4071721"/>
            <a:ext cx="1990484" cy="13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917996-80E1-942D-E1AA-D6732C8B15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323" y="4115262"/>
            <a:ext cx="1990484" cy="13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B613E8-0971-B8E8-E69D-BE69C7C0F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7557" y="4125643"/>
            <a:ext cx="1990484" cy="13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579B-7D17-A430-6BBD-DB0DCAE10013}"/>
              </a:ext>
            </a:extLst>
          </p:cNvPr>
          <p:cNvSpPr txBox="1"/>
          <p:nvPr/>
        </p:nvSpPr>
        <p:spPr>
          <a:xfrm>
            <a:off x="317508" y="6166270"/>
            <a:ext cx="8914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5222B"/>
                </a:solidFill>
                <a:latin typeface="Montserrat" panose="00000500000000000000" pitchFamily="2" charset="-52"/>
              </a:rPr>
              <a:t>Д</a:t>
            </a:r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вухэтажные коттеджи с кухней, 2-мя спальными комнатами и 2-мя санузлами с душевыми кабинами. Мангал у коттеджа.</a:t>
            </a:r>
            <a:endParaRPr lang="ru-RU" sz="10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B7FA8B-FD16-7009-F179-E47A5012A33B}"/>
              </a:ext>
            </a:extLst>
          </p:cNvPr>
          <p:cNvSpPr txBox="1">
            <a:spLocks/>
          </p:cNvSpPr>
          <p:nvPr/>
        </p:nvSpPr>
        <p:spPr>
          <a:xfrm>
            <a:off x="188940" y="5452632"/>
            <a:ext cx="8766120" cy="5263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Дом на опушке №3,4,5, Дом на поляне №2, Теремок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Для 4 гостей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A90B3-8B3C-1FA2-29E9-A37FD4637E7D}"/>
              </a:ext>
            </a:extLst>
          </p:cNvPr>
          <p:cNvSpPr txBox="1"/>
          <p:nvPr/>
        </p:nvSpPr>
        <p:spPr>
          <a:xfrm>
            <a:off x="492778" y="667259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ЭКОНОМ КЛАСС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27AE12-2891-16B1-74FC-668EC1E974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131" y="1282186"/>
            <a:ext cx="1772478" cy="132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118301"/>
      </p:ext>
    </p:extLst>
  </p:cSld>
  <p:clrMapOvr>
    <a:masterClrMapping/>
  </p:clrMapOvr>
  <p:transition spd="slow" advClick="0" advTm="6884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11" y="1180955"/>
            <a:ext cx="2176201" cy="163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267" y="2687486"/>
            <a:ext cx="8481646" cy="6755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Домик рыбака, для 2 гостей </a:t>
            </a:r>
          </a:p>
        </p:txBody>
      </p:sp>
      <p:pic>
        <p:nvPicPr>
          <p:cNvPr id="4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52" y="190348"/>
            <a:ext cx="1069100" cy="526335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188940" y="3172243"/>
            <a:ext cx="9053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Расположен у самой кромки воды. В коттедже спальня с семейной кроватью и </a:t>
            </a:r>
            <a:r>
              <a:rPr lang="ru-RU" sz="1000" b="0" i="0" dirty="0" err="1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сан.узлом</a:t>
            </a:r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 с душевой кабиной, обеденная зона с дровяным камином и мини-кухней (микроволновая печь, чайник, мини-холодильник). </a:t>
            </a:r>
            <a:r>
              <a:rPr lang="ru-RU" sz="1000" b="0" i="0" dirty="0">
                <a:solidFill>
                  <a:srgbClr val="616E77"/>
                </a:solidFill>
                <a:effectLst/>
                <a:latin typeface="Montserrat" panose="00000500000000000000" pitchFamily="2" charset="-52"/>
              </a:rPr>
              <a:t> </a:t>
            </a:r>
            <a:endParaRPr lang="ru-RU" sz="1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F5DD6-A37D-EE12-BA9D-048F14BCA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015" y="1488160"/>
            <a:ext cx="1933862" cy="105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D2B3F-BECA-318B-563D-5771A58B4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6536" y="1392664"/>
            <a:ext cx="1772478" cy="118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0B77A2-4A94-5D80-1D79-2E9B39DC9B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85" y="3819752"/>
            <a:ext cx="2388552" cy="159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B426E7-1725-DF02-F83A-173B62B42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620" y="3938342"/>
            <a:ext cx="1988271" cy="13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917996-80E1-942D-E1AA-D6732C8B15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281" y="3929447"/>
            <a:ext cx="1988271" cy="13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B613E8-0971-B8E8-E69D-BE69C7C0F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475" y="3952442"/>
            <a:ext cx="1988271" cy="13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579B-7D17-A430-6BBD-DB0DCAE10013}"/>
              </a:ext>
            </a:extLst>
          </p:cNvPr>
          <p:cNvSpPr txBox="1"/>
          <p:nvPr/>
        </p:nvSpPr>
        <p:spPr>
          <a:xfrm>
            <a:off x="272267" y="5782772"/>
            <a:ext cx="891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dirty="0">
                <a:solidFill>
                  <a:srgbClr val="15222B"/>
                </a:solidFill>
                <a:effectLst/>
                <a:latin typeface="Montserrat" panose="00000500000000000000" pitchFamily="2" charset="-52"/>
              </a:rPr>
              <a:t>Домик охотника расположен на опушке леса. В коттедже спальня с семейной кроватью и кухня-гостиная. Санузел с душевой кабиной. Мангал у коттеджа..</a:t>
            </a:r>
            <a:endParaRPr lang="ru-RU" sz="10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4B7FA8B-FD16-7009-F179-E47A5012A33B}"/>
              </a:ext>
            </a:extLst>
          </p:cNvPr>
          <p:cNvSpPr txBox="1">
            <a:spLocks/>
          </p:cNvSpPr>
          <p:nvPr/>
        </p:nvSpPr>
        <p:spPr>
          <a:xfrm>
            <a:off x="188940" y="5256436"/>
            <a:ext cx="8766120" cy="5263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/>
              <a:t>Домик охотника, для 2 гостей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A90B3-8B3C-1FA2-29E9-A37FD4637E7D}"/>
              </a:ext>
            </a:extLst>
          </p:cNvPr>
          <p:cNvSpPr txBox="1"/>
          <p:nvPr/>
        </p:nvSpPr>
        <p:spPr>
          <a:xfrm>
            <a:off x="492778" y="667259"/>
            <a:ext cx="1990484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ЭКОНОМ КЛАСС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27AE12-2891-16B1-74FC-668EC1E974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131" y="1355382"/>
            <a:ext cx="1772478" cy="118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9229029"/>
      </p:ext>
    </p:extLst>
  </p:cSld>
  <p:clrMapOvr>
    <a:masterClrMapping/>
  </p:clrMapOvr>
  <p:transition spd="slow" advClick="0" advTm="6970">
    <p:push dir="u"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1057</TotalTime>
  <Words>1567</Words>
  <Application>Microsoft Office PowerPoint</Application>
  <PresentationFormat>Экран (4:3)</PresentationFormat>
  <Paragraphs>126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Georgia</vt:lpstr>
      <vt:lpstr>Montserrat</vt:lpstr>
      <vt:lpstr>Trebuchet MS</vt:lpstr>
      <vt:lpstr>Воздушный поток</vt:lpstr>
      <vt:lpstr>Парк-отель Колкуново на берегу залива среди берез </vt:lpstr>
      <vt:lpstr>Отдых в коттеджах на берегу </vt:lpstr>
      <vt:lpstr>Дом на берегу №,2.5,6 для 2х гостей</vt:lpstr>
      <vt:lpstr>Дом с баней большой, для 4 гостей </vt:lpstr>
      <vt:lpstr>Дом на реке№3, для 8 гостей камин, дровяная баня, собственный причал</vt:lpstr>
      <vt:lpstr>Дом на реке№4, для 4 гостей гостиная с камином, 2 спальни, терраса</vt:lpstr>
      <vt:lpstr>Дом 3 медведей, для 6 гостей</vt:lpstr>
      <vt:lpstr>Дом в лесу №1,2, Дом на опушке №1,2, Дом на зеленой поляне для 4 гостей </vt:lpstr>
      <vt:lpstr>Домик рыбака, для 2 гостей </vt:lpstr>
      <vt:lpstr>Номер стандарт, для 2 гостей</vt:lpstr>
      <vt:lpstr>Прекрасные пейзажи</vt:lpstr>
      <vt:lpstr> Живая природа</vt:lpstr>
      <vt:lpstr>Рыбалка на Волге </vt:lpstr>
      <vt:lpstr>Лодки, катера Водные прогулки</vt:lpstr>
      <vt:lpstr>Лошади и пони</vt:lpstr>
      <vt:lpstr>Велопрогулки и прогулки по лесу на болотоходе </vt:lpstr>
      <vt:lpstr>Пляж и развлечения на воде </vt:lpstr>
      <vt:lpstr>Спорт</vt:lpstr>
      <vt:lpstr>Баня русская на берегу реки</vt:lpstr>
      <vt:lpstr>Караоке и бильярд</vt:lpstr>
      <vt:lpstr>Настольные игры  </vt:lpstr>
      <vt:lpstr>Питание</vt:lpstr>
      <vt:lpstr>Если нужно больше впечатлений – поездка в эко-отель Тирс</vt:lpstr>
      <vt:lpstr>Достопримечательности</vt:lpstr>
      <vt:lpstr>Зимние развлечения</vt:lpstr>
      <vt:lpstr>Зимние развлечения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Kolkunovo1</dc:creator>
  <cp:lastModifiedBy>Наталья Елисеева</cp:lastModifiedBy>
  <cp:revision>51</cp:revision>
  <dcterms:created xsi:type="dcterms:W3CDTF">2019-05-08T09:54:29Z</dcterms:created>
  <dcterms:modified xsi:type="dcterms:W3CDTF">2023-06-03T19:50:14Z</dcterms:modified>
</cp:coreProperties>
</file>